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4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86"/>
    <p:restoredTop sz="94575"/>
  </p:normalViewPr>
  <p:slideViewPr>
    <p:cSldViewPr snapToGrid="0" snapToObjects="1">
      <p:cViewPr varScale="1">
        <p:scale>
          <a:sx n="68" d="100"/>
          <a:sy n="68" d="100"/>
        </p:scale>
        <p:origin x="240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242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418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007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80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8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985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540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459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520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073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10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A2D089-12B3-4946-8189-A947CFE5A83F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90F3F0-50E8-4C4C-8E16-48B705CA0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446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0"/>
            <a:ext cx="9372600" cy="2477445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4200" y="2921000"/>
            <a:ext cx="10934700" cy="3327400"/>
          </a:xfrm>
        </p:spPr>
        <p:txBody>
          <a:bodyPr/>
          <a:lstStyle/>
          <a:p>
            <a:pPr algn="l"/>
            <a:r>
              <a:rPr lang="ru-RU" dirty="0"/>
              <a:t>М</a:t>
            </a:r>
            <a:r>
              <a:rPr lang="ru-RU" dirty="0" smtClean="0"/>
              <a:t>ы </a:t>
            </a:r>
            <a:r>
              <a:rPr lang="ru-RU" dirty="0"/>
              <a:t>начнем разговор о том, как можно измерять качество в </a:t>
            </a:r>
            <a:r>
              <a:rPr lang="ru-RU" dirty="0" smtClean="0"/>
              <a:t>задачах</a:t>
            </a:r>
            <a:r>
              <a:rPr lang="en-US" dirty="0" smtClean="0"/>
              <a:t> </a:t>
            </a:r>
            <a:r>
              <a:rPr lang="ru-RU" dirty="0" smtClean="0"/>
              <a:t>классификации.</a:t>
            </a:r>
            <a:endParaRPr lang="en-US" dirty="0" smtClean="0"/>
          </a:p>
          <a:p>
            <a:pPr algn="l"/>
            <a:endParaRPr lang="en-GB" dirty="0"/>
          </a:p>
          <a:p>
            <a:pPr algn="l"/>
            <a:r>
              <a:rPr lang="ru-RU" dirty="0"/>
              <a:t>И, </a:t>
            </a:r>
            <a:r>
              <a:rPr lang="ru-RU" dirty="0" smtClean="0"/>
              <a:t>возможно, </a:t>
            </a:r>
            <a:r>
              <a:rPr lang="ru-RU" dirty="0"/>
              <a:t>мы уже знаем </a:t>
            </a:r>
            <a:r>
              <a:rPr lang="ru-RU" dirty="0" smtClean="0"/>
              <a:t>ответ </a:t>
            </a:r>
            <a:r>
              <a:rPr lang="ru-RU" dirty="0"/>
              <a:t>на этот вопрос.</a:t>
            </a:r>
            <a:endParaRPr lang="en-GB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4526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4100" y="203200"/>
            <a:ext cx="7226300" cy="6451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dirty="0"/>
              <a:t>Давайте будем разбирать наши метрики на двух примерах, на примере двух моделей.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Будем считать, что у нас выборка состоит из двухсот объектов, из которых сто относится к классу 1, и сто относится к классу -</a:t>
            </a:r>
            <a:r>
              <a:rPr lang="ru-RU" sz="2000" dirty="0" smtClean="0"/>
              <a:t>1.</a:t>
            </a:r>
          </a:p>
          <a:p>
            <a:pPr marL="0" indent="0">
              <a:buNone/>
            </a:pPr>
            <a:endParaRPr lang="ru-RU" sz="2000" dirty="0"/>
          </a:p>
          <a:p>
            <a:pPr marL="0" indent="0">
              <a:buNone/>
            </a:pPr>
            <a:r>
              <a:rPr lang="ru-RU" sz="2000" dirty="0" smtClean="0"/>
              <a:t>При </a:t>
            </a:r>
            <a:r>
              <a:rPr lang="ru-RU" sz="2000" dirty="0"/>
              <a:t>этом первая модель относит к классу 1 сто объектов,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из которых 80 — это верное срабатывание и 20 — это ложное срабатывание.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Вторая модель срабатывает на пятидесяти объектах.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Из них 48 — это верное срабатывание, а 2 — это ложное срабатывание.</a:t>
            </a:r>
            <a:r>
              <a:rPr lang="en-GB" sz="2000" dirty="0" smtClean="0">
                <a:effectLst/>
              </a:rPr>
              <a:t> </a:t>
            </a:r>
            <a:endParaRPr lang="ru-RU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312" y="900113"/>
            <a:ext cx="4940047" cy="2414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6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4100" y="203200"/>
            <a:ext cx="7226300" cy="6451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dirty="0"/>
              <a:t>Первая метрика, о которой мы поговорим — это точность или </a:t>
            </a:r>
            <a:r>
              <a:rPr lang="en-GB" sz="2000" dirty="0"/>
              <a:t>precision</a:t>
            </a:r>
            <a:r>
              <a:rPr lang="ru-RU" sz="2000" dirty="0"/>
              <a:t>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Она показывает, насколько мы можем доверять классификатору в случае, если он срабатывает.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В случае, если он относит объект к первому классу.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Формально точность задаётся как отношение числа верных срабатываний к общему числу срабатываний, то есть </a:t>
            </a:r>
            <a:endParaRPr lang="ru-RU" sz="2000" dirty="0" smtClean="0"/>
          </a:p>
          <a:p>
            <a:pPr marL="0" indent="0">
              <a:buNone/>
            </a:pPr>
            <a:endParaRPr lang="ru-RU" sz="2000" dirty="0"/>
          </a:p>
          <a:p>
            <a:pPr marL="0" indent="0">
              <a:buNone/>
            </a:pPr>
            <a:r>
              <a:rPr lang="ru-RU" sz="2000" dirty="0" smtClean="0"/>
              <a:t>число </a:t>
            </a:r>
            <a:r>
              <a:rPr lang="ru-RU" sz="2000" dirty="0"/>
              <a:t>верных срабатываний плюс число ложных срабатываний.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en-GB" sz="2000" dirty="0"/>
              <a:t>True Positive</a:t>
            </a:r>
            <a:r>
              <a:rPr lang="ru-RU" sz="2000" dirty="0"/>
              <a:t> плюс </a:t>
            </a:r>
            <a:r>
              <a:rPr lang="en-GB" sz="2000" dirty="0"/>
              <a:t>False Positive</a:t>
            </a:r>
            <a:r>
              <a:rPr lang="ru-RU" sz="2000" dirty="0"/>
              <a:t>.</a:t>
            </a:r>
            <a:endParaRPr lang="en-GB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434" y="548737"/>
            <a:ext cx="4644527" cy="2423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785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4100" y="203200"/>
            <a:ext cx="7226300" cy="6451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800" dirty="0"/>
              <a:t>Давайте посчитаем точность в нашем примере.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В случае с первой моделью, она срабатывает на ста объектах, и из них 80 действительно относятся к первом классу.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Значит, нам нужно 80 поделить на сто.</a:t>
            </a:r>
            <a:endParaRPr lang="en-GB" sz="1800" dirty="0"/>
          </a:p>
          <a:p>
            <a:pPr marL="0" indent="0">
              <a:buNone/>
            </a:pPr>
            <a:r>
              <a:rPr lang="ru-RU" sz="1800" dirty="0"/>
              <a:t>Получаем 0.8.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Точность первого алгоритма = 0.8 или 80 процентам.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Вторая модель срабатывает на пятидесяти объектах, и из них 48 — это верные срабатывания.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Её точность равняется 48 поделить на 50 или 0.96.</a:t>
            </a:r>
            <a:endParaRPr lang="en-GB" sz="1800" dirty="0"/>
          </a:p>
          <a:p>
            <a:pPr marL="0" indent="0">
              <a:buNone/>
            </a:pPr>
            <a:r>
              <a:rPr lang="ru-RU" sz="1800" dirty="0"/>
              <a:t>Её точность гораздо выше, она равняется 96 %.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Если вторая модель срабатывает, то мы можем быть с большой долей вероятности уверены, что это срабатывание верное.</a:t>
            </a:r>
            <a:endParaRPr lang="en-GB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8687"/>
            <a:ext cx="4790026" cy="270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0073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4100" y="774700"/>
            <a:ext cx="7226300" cy="58801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800" dirty="0"/>
              <a:t>Вторая метрика — это полнота или </a:t>
            </a:r>
            <a:r>
              <a:rPr lang="en-GB" sz="1800" dirty="0"/>
              <a:t>recall</a:t>
            </a:r>
            <a:r>
              <a:rPr lang="ru-RU" sz="1800" dirty="0"/>
              <a:t>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Она показывает, как много истинных объектов первого класса алгоритм выделяет, на </a:t>
            </a:r>
            <a:r>
              <a:rPr lang="ru-RU" sz="1800" dirty="0" err="1"/>
              <a:t>скольки</a:t>
            </a:r>
            <a:r>
              <a:rPr lang="ru-RU" sz="1800" dirty="0"/>
              <a:t> из них он срабатывает.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Формально она задаётся как отношение числа верных срабатываний к общему числу объектов первого класса выборки, то есть число верных срабатываний плюс число ложных пропусков.</a:t>
            </a:r>
            <a:endParaRPr lang="en-GB" sz="1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4364"/>
            <a:ext cx="48641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794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6830" y="203200"/>
            <a:ext cx="6823570" cy="6451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800" dirty="0"/>
              <a:t>Посчитаем полноту для наших двух моделей.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К первому классу относится сто объектов.</a:t>
            </a:r>
            <a:endParaRPr lang="en-GB" sz="1800" dirty="0"/>
          </a:p>
          <a:p>
            <a:pPr marL="0" indent="0">
              <a:buNone/>
            </a:pPr>
            <a:r>
              <a:rPr lang="ru-RU" sz="1800" dirty="0"/>
              <a:t>И первая модель срабатывает на 80 из них, значит её полнота равна 0.8 или 80 %</a:t>
            </a: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Вторая модель срабатывает лишь на 48 положительных объектах.</a:t>
            </a: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Таким образом, её полнота равняется 48 поделить на сто или 0.48.</a:t>
            </a:r>
            <a:endParaRPr lang="en-GB" sz="1800" dirty="0"/>
          </a:p>
          <a:p>
            <a:pPr marL="0" indent="0">
              <a:buNone/>
            </a:pPr>
            <a:r>
              <a:rPr lang="ru-RU" sz="1800" dirty="0"/>
              <a:t>Вторая модель очень точная, но из-за этого страдает её полнота, она выделяет далеко не все объекты первого класса.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Давайте разберём два примера того, как можно пользоваться точностью и полнотой в совокупности.</a:t>
            </a:r>
            <a:endParaRPr lang="en-GB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2987"/>
            <a:ext cx="5266830" cy="314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071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6830" y="203200"/>
            <a:ext cx="6823570" cy="6451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dirty="0"/>
              <a:t>Первый пример про кредитный </a:t>
            </a:r>
            <a:r>
              <a:rPr lang="ru-RU" sz="2000" dirty="0" err="1"/>
              <a:t>скоринг</a:t>
            </a:r>
            <a:r>
              <a:rPr lang="ru-RU" sz="2000" dirty="0"/>
              <a:t>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Представьте, что руководство банка решило, что, если среди всех выданных кредитов не более 5 % будут ошибочными, то есть лишь 5 % из них не вернут, то такая схема не будет убыточной.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Эти невозвращённые кредиты не дадут нам слишком много убытков.</a:t>
            </a: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Таким образом, мы получаем ограничение на точность в 0.95.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Точность должна быть ≥, чем 0.95.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И при таком ограничении мы будем максимизировать полноту, то есть стараться выдать кредиты как можно большему количеству хороших заёмщиков.</a:t>
            </a:r>
            <a:endParaRPr lang="en-GB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43" y="0"/>
            <a:ext cx="5256262" cy="30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8742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6830" y="203200"/>
            <a:ext cx="6823570" cy="6451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800" dirty="0"/>
              <a:t>Второй пример про медицинскую диагностику.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Представьте, что мы сделали модель, хотим сделать модель, которая определяет: есть или нет то или иное заболевание у пациента.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При этом наш заказчик требует, чтобы среди </a:t>
            </a:r>
            <a:r>
              <a:rPr lang="ru-RU" sz="1800" dirty="0" smtClean="0"/>
              <a:t>всех протестированных </a:t>
            </a:r>
            <a:r>
              <a:rPr lang="ru-RU" sz="1800" dirty="0"/>
              <a:t>пациентов мы выделили как минимум 80 % тех, которые действительно имеют это заболевание.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Таким образом, мы получаем ограничение, что полнота должна быть не меньше, чем 80 %.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И при этом ограничении мы будет максимизировать точность, то есть пытаться сделать как можно меньше число ложных срабатываний.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 </a:t>
            </a:r>
          </a:p>
          <a:p>
            <a:pPr marL="0" indent="0">
              <a:buNone/>
            </a:pPr>
            <a:r>
              <a:rPr lang="ru-RU" sz="1800" dirty="0"/>
              <a:t>Наконец, обратите внимание, как точность и полнота работают на несбалансированных выборках.</a:t>
            </a:r>
            <a:endParaRPr lang="en-GB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1116"/>
            <a:ext cx="5257965" cy="268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3656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203200"/>
            <a:ext cx="8128000" cy="6451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400" dirty="0"/>
              <a:t>Наконец, обратите внимание, как точность и полнота работают на несбалансированных выборках.</a:t>
            </a:r>
            <a:endParaRPr lang="en-GB" sz="1400" dirty="0"/>
          </a:p>
          <a:p>
            <a:pPr marL="0" indent="0">
              <a:buNone/>
            </a:pPr>
            <a:r>
              <a:rPr lang="en-GB" sz="1400" dirty="0"/>
              <a:t> </a:t>
            </a:r>
          </a:p>
          <a:p>
            <a:pPr marL="0" indent="0">
              <a:buNone/>
            </a:pPr>
            <a:r>
              <a:rPr lang="ru-RU" sz="1400" dirty="0"/>
              <a:t>Представьте, что у нас есть выборка, в которой сто объектов первого класса и более десяти тысяч объектов отрицательного класса, -1 класса.</a:t>
            </a:r>
            <a:endParaRPr lang="en-GB" sz="1400" dirty="0"/>
          </a:p>
          <a:p>
            <a:pPr marL="0" indent="0">
              <a:buNone/>
            </a:pPr>
            <a:r>
              <a:rPr lang="en-GB" sz="1400" dirty="0"/>
              <a:t> </a:t>
            </a:r>
          </a:p>
          <a:p>
            <a:pPr marL="0" indent="0">
              <a:buNone/>
            </a:pPr>
            <a:r>
              <a:rPr lang="ru-RU" sz="1400" dirty="0"/>
              <a:t>При этом у нас 10 верных срабатываний, 20 ложных срабатываний и 90 ложных пропусков.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 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Доля верных ответов на данной выборке равняется 99 </a:t>
            </a:r>
            <a:r>
              <a:rPr lang="ru-RU" sz="1400" dirty="0" smtClean="0"/>
              <a:t>%. Скорее </a:t>
            </a:r>
            <a:r>
              <a:rPr lang="ru-RU" sz="1400" dirty="0"/>
              <a:t>всего, это число ни о чём не говорит.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Чтобы понять, что плохого с данным алгоритмом, нужно померять точность и полноту.</a:t>
            </a:r>
            <a:endParaRPr lang="en-GB" sz="1400" dirty="0"/>
          </a:p>
          <a:p>
            <a:pPr marL="0" indent="0">
              <a:buNone/>
            </a:pPr>
            <a:r>
              <a:rPr lang="en-GB" sz="1400" dirty="0"/>
              <a:t> </a:t>
            </a:r>
          </a:p>
          <a:p>
            <a:pPr marL="0" indent="0">
              <a:buNone/>
            </a:pPr>
            <a:r>
              <a:rPr lang="ru-RU" sz="1400" dirty="0"/>
              <a:t>Давайте измерим точность.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Всего алгоритм срабатывает на тридцати объектах, и из них лишь 10 — это верные срабатывания, значит точность равна 33 %.</a:t>
            </a:r>
            <a:endParaRPr lang="en-GB" sz="1400" dirty="0"/>
          </a:p>
          <a:p>
            <a:pPr marL="0" indent="0">
              <a:buNone/>
            </a:pPr>
            <a:r>
              <a:rPr lang="en-GB" sz="1400" dirty="0"/>
              <a:t> </a:t>
            </a:r>
            <a:r>
              <a:rPr lang="ru-RU" sz="1400" dirty="0"/>
              <a:t>Видно, что алгоритм делает слишком много ложных срабатываний — 66 %.  </a:t>
            </a:r>
          </a:p>
          <a:p>
            <a:pPr marL="0" indent="0">
              <a:buNone/>
            </a:pPr>
            <a:r>
              <a:rPr lang="ru-RU" sz="1400" dirty="0"/>
              <a:t>Далее полнота.</a:t>
            </a:r>
          </a:p>
          <a:p>
            <a:pPr marL="0" indent="0">
              <a:buNone/>
            </a:pPr>
            <a:r>
              <a:rPr lang="ru-RU" sz="1400" dirty="0"/>
              <a:t>Всего в выборке сто объектов первого класса, из их них лишь на 10 алгоритм срабатывает.</a:t>
            </a:r>
          </a:p>
          <a:p>
            <a:pPr marL="0" indent="0">
              <a:buNone/>
            </a:pPr>
            <a:r>
              <a:rPr lang="ru-RU" sz="1400" dirty="0"/>
              <a:t>Таким образом, полнота равняется 10 %. Видно, что у него также много ложных пропусков.</a:t>
            </a:r>
          </a:p>
          <a:p>
            <a:pPr marL="0" indent="0">
              <a:buNone/>
            </a:pPr>
            <a:r>
              <a:rPr lang="ru-RU" sz="1400" dirty="0"/>
              <a:t>Он пропускает 90 % объектов первого класса.</a:t>
            </a:r>
          </a:p>
          <a:p>
            <a:pPr marL="0" indent="0">
              <a:buNone/>
            </a:pPr>
            <a:r>
              <a:rPr lang="ru-RU" sz="1400" dirty="0"/>
              <a:t> </a:t>
            </a:r>
          </a:p>
          <a:p>
            <a:pPr marL="0" indent="0">
              <a:buNone/>
            </a:pPr>
            <a:r>
              <a:rPr lang="ru-RU" sz="1400" dirty="0"/>
              <a:t>Благодаря точности и полноте мы можем видеть, что не так с этим алгоритмом и что можно пытаться улучшить.</a:t>
            </a:r>
            <a:endParaRPr lang="ru-RU" sz="1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22" y="203200"/>
            <a:ext cx="4671293" cy="330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2833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203200"/>
            <a:ext cx="8128000" cy="6451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400" dirty="0"/>
              <a:t>Наконец, обратите внимание, как точность и полнота работают на несбалансированных выборках.</a:t>
            </a:r>
            <a:endParaRPr lang="en-GB" sz="1400" dirty="0"/>
          </a:p>
          <a:p>
            <a:pPr marL="0" indent="0">
              <a:buNone/>
            </a:pPr>
            <a:r>
              <a:rPr lang="en-GB" sz="1400" dirty="0"/>
              <a:t> </a:t>
            </a:r>
          </a:p>
          <a:p>
            <a:pPr marL="0" indent="0">
              <a:buNone/>
            </a:pPr>
            <a:r>
              <a:rPr lang="ru-RU" sz="1400" dirty="0"/>
              <a:t>Представьте, что у нас есть выборка, в которой сто объектов первого класса и более десяти тысяч объектов отрицательного класса, -1 класса.</a:t>
            </a:r>
            <a:endParaRPr lang="en-GB" sz="1400" dirty="0"/>
          </a:p>
          <a:p>
            <a:pPr marL="0" indent="0">
              <a:buNone/>
            </a:pPr>
            <a:r>
              <a:rPr lang="en-GB" sz="1400" dirty="0"/>
              <a:t> </a:t>
            </a:r>
          </a:p>
          <a:p>
            <a:pPr marL="0" indent="0">
              <a:buNone/>
            </a:pPr>
            <a:r>
              <a:rPr lang="ru-RU" sz="1400" dirty="0"/>
              <a:t>При этом у нас 10 верных срабатываний, 20 ложных срабатываний и 90 ложных пропусков.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 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Доля верных ответов на данной выборке равняется </a:t>
            </a:r>
            <a:r>
              <a:rPr lang="ru-RU" sz="1400"/>
              <a:t>99 </a:t>
            </a:r>
            <a:r>
              <a:rPr lang="ru-RU" sz="1400" smtClean="0"/>
              <a:t>%.</a:t>
            </a:r>
            <a:r>
              <a:rPr lang="ru-RU" sz="1400" dirty="0" smtClean="0"/>
              <a:t> </a:t>
            </a:r>
            <a:r>
              <a:rPr lang="ru-RU" sz="1400" smtClean="0"/>
              <a:t>Скорее </a:t>
            </a:r>
            <a:r>
              <a:rPr lang="ru-RU" sz="1400" dirty="0"/>
              <a:t>всего, это число ни о чём не говорит.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Чтобы понять, что плохого с данным алгоритмом, нужно померять точность и полноту.</a:t>
            </a:r>
            <a:endParaRPr lang="en-GB" sz="1400" dirty="0"/>
          </a:p>
          <a:p>
            <a:pPr marL="0" indent="0">
              <a:buNone/>
            </a:pPr>
            <a:r>
              <a:rPr lang="en-GB" sz="1400" dirty="0"/>
              <a:t> </a:t>
            </a:r>
          </a:p>
          <a:p>
            <a:pPr marL="0" indent="0">
              <a:buNone/>
            </a:pPr>
            <a:r>
              <a:rPr lang="ru-RU" sz="1400" dirty="0"/>
              <a:t>Давайте измерим точность.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Всего алгоритм срабатывает на тридцати объектах, и из них лишь 10 — это верные срабатывания, значит точность равна 33 %.</a:t>
            </a:r>
            <a:endParaRPr lang="en-GB" sz="1400" dirty="0"/>
          </a:p>
          <a:p>
            <a:pPr marL="0" indent="0">
              <a:buNone/>
            </a:pPr>
            <a:r>
              <a:rPr lang="en-GB" sz="1400" dirty="0"/>
              <a:t> </a:t>
            </a:r>
            <a:r>
              <a:rPr lang="ru-RU" sz="1400" dirty="0"/>
              <a:t>Видно, что алгоритм делает слишком много ложных срабатываний — 66 %.  </a:t>
            </a:r>
          </a:p>
          <a:p>
            <a:pPr marL="0" indent="0">
              <a:buNone/>
            </a:pPr>
            <a:r>
              <a:rPr lang="ru-RU" sz="1400" dirty="0"/>
              <a:t>Далее полнота.</a:t>
            </a:r>
          </a:p>
          <a:p>
            <a:pPr marL="0" indent="0">
              <a:buNone/>
            </a:pPr>
            <a:r>
              <a:rPr lang="ru-RU" sz="1400" dirty="0"/>
              <a:t>Всего в выборке сто объектов первого класса, из их них лишь на 10 алгоритм срабатывает.</a:t>
            </a:r>
          </a:p>
          <a:p>
            <a:pPr marL="0" indent="0">
              <a:buNone/>
            </a:pPr>
            <a:r>
              <a:rPr lang="ru-RU" sz="1400" dirty="0"/>
              <a:t>Таким образом, полнота равняется 10 %. Видно, что у него также много ложных пропусков.</a:t>
            </a:r>
          </a:p>
          <a:p>
            <a:pPr marL="0" indent="0">
              <a:buNone/>
            </a:pPr>
            <a:r>
              <a:rPr lang="ru-RU" sz="1400" dirty="0"/>
              <a:t>Он пропускает 90 % объектов первого класса.</a:t>
            </a:r>
          </a:p>
          <a:p>
            <a:pPr marL="0" indent="0">
              <a:buNone/>
            </a:pPr>
            <a:r>
              <a:rPr lang="ru-RU" sz="1400" dirty="0"/>
              <a:t> </a:t>
            </a:r>
          </a:p>
          <a:p>
            <a:pPr marL="0" indent="0">
              <a:buNone/>
            </a:pPr>
            <a:r>
              <a:rPr lang="ru-RU" sz="1400" dirty="0"/>
              <a:t>Благодаря точности и полноте мы можем видеть, что не так с этим алгоритмом и что можно пытаться улучшить.</a:t>
            </a:r>
            <a:endParaRPr lang="ru-RU" sz="1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22" y="203200"/>
            <a:ext cx="4671293" cy="330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1302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65700" y="203200"/>
            <a:ext cx="7124700" cy="6451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dirty="0"/>
              <a:t>Итак, мы с вами ввели матрицу ошибок и на её основе определили две метрики качества: точность и полноту.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Точность измеряет, как много у нас ложных срабатываний, а полнота — как много ложных пропусков. И можно отдавать предпочтение одной или другой в зависимости от специфики задачи.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Также мы выяснили, что точность и полнота могут быть очень полезными в случаях со сбалансированными выборками.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В следующей лекции мы поговорим о том, как можно объединить точность и полноту в одну метрику качества.</a:t>
            </a:r>
            <a:endParaRPr lang="en-GB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22" y="203200"/>
            <a:ext cx="4671293" cy="330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528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19700" y="609600"/>
            <a:ext cx="6629400" cy="55673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200" dirty="0"/>
              <a:t>Мы использовали долю неправильных ответов, чтобы обучать линейные классификаторы.</a:t>
            </a:r>
            <a:endParaRPr lang="en-GB" sz="2200" dirty="0"/>
          </a:p>
          <a:p>
            <a:pPr marL="0" indent="0">
              <a:buNone/>
            </a:pPr>
            <a:r>
              <a:rPr lang="ru-RU" sz="2200" dirty="0"/>
              <a:t>Она считается очень просто.</a:t>
            </a:r>
            <a:endParaRPr lang="en-GB" sz="2200" dirty="0"/>
          </a:p>
          <a:p>
            <a:pPr marL="0" indent="0">
              <a:buNone/>
            </a:pPr>
            <a:r>
              <a:rPr lang="ru-RU" sz="2200" dirty="0"/>
              <a:t>Мы для каждого объекта выборки выясняем, дает ли алгоритм правильный ответ или </a:t>
            </a:r>
            <a:r>
              <a:rPr lang="ru-RU" sz="2200" dirty="0" smtClean="0"/>
              <a:t>нет, и </a:t>
            </a:r>
            <a:r>
              <a:rPr lang="ru-RU" sz="2200" dirty="0"/>
              <a:t>если дает неправильный ответ, то записываем единичку, если правильный — </a:t>
            </a:r>
            <a:r>
              <a:rPr lang="ru-RU" sz="2200" dirty="0" smtClean="0"/>
              <a:t>то нолик</a:t>
            </a:r>
            <a:r>
              <a:rPr lang="ru-RU" sz="2200" dirty="0"/>
              <a:t>, и усредняем эти нолики и единички по всем объектам выборки.</a:t>
            </a:r>
            <a:endParaRPr lang="en-GB" sz="2200" dirty="0"/>
          </a:p>
          <a:p>
            <a:pPr marL="0" indent="0">
              <a:buNone/>
            </a:pPr>
            <a:r>
              <a:rPr lang="en-GB" sz="1900" dirty="0"/>
              <a:t> 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ru-RU" sz="2200" dirty="0"/>
              <a:t>Так вышло, что в задачах классификации метрики принято выбирать так, чтобы их нужно было максимизировать, тогда как в регрессии метрики были такие, что мы их минимизировали, например, среднюю квадратичную </a:t>
            </a:r>
            <a:r>
              <a:rPr lang="ru-RU" sz="2200" dirty="0" smtClean="0"/>
              <a:t>ошибку</a:t>
            </a:r>
            <a:r>
              <a:rPr lang="ru-RU" sz="2200" dirty="0"/>
              <a:t>.</a:t>
            </a:r>
            <a:endParaRPr lang="en-GB" sz="3500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191" y="340028"/>
            <a:ext cx="5093509" cy="2405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669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19700" y="609600"/>
            <a:ext cx="6629400" cy="55673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smtClean="0"/>
              <a:t>Чтобы </a:t>
            </a:r>
            <a:r>
              <a:rPr lang="ru-RU" sz="2400" dirty="0"/>
              <a:t>максимизировать долю неправильных ответов, нужно ее немножко модифицировать и превратить в долю правильных ответов, или </a:t>
            </a:r>
            <a:r>
              <a:rPr lang="en-GB" sz="2400" dirty="0"/>
              <a:t>accuracy</a:t>
            </a:r>
            <a:r>
              <a:rPr lang="ru-RU" sz="2400" dirty="0"/>
              <a:t> на английском.</a:t>
            </a:r>
            <a:r>
              <a:rPr lang="en-GB" sz="2400" dirty="0"/>
              <a:t> </a:t>
            </a:r>
          </a:p>
          <a:p>
            <a:pPr marL="0" indent="0">
              <a:buNone/>
            </a:pPr>
            <a:r>
              <a:rPr lang="ru-RU" sz="2400" dirty="0"/>
              <a:t>Она вычисляется точно так же: мы усредняем по всем объектам выборки индикаторы того, что на данном объекте алгоритм выдает правильный ответ.</a:t>
            </a:r>
            <a:endParaRPr lang="en-GB" sz="2400" dirty="0"/>
          </a:p>
          <a:p>
            <a:pPr marL="0" indent="0">
              <a:buNone/>
            </a:pPr>
            <a:r>
              <a:rPr lang="ru-RU" sz="2400" dirty="0"/>
              <a:t>Это очень простая метрика качества, которая широко используется, но при этом у нее есть две проблемы</a:t>
            </a:r>
            <a:r>
              <a:rPr lang="ru-RU" sz="2200" dirty="0"/>
              <a:t>.</a:t>
            </a:r>
            <a:r>
              <a:rPr lang="en-GB" sz="2200" dirty="0"/>
              <a:t> </a:t>
            </a:r>
            <a:endParaRPr lang="en-US" sz="2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474710"/>
            <a:ext cx="5130800" cy="21658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731" y="2640562"/>
            <a:ext cx="4275138" cy="4125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240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19700" y="177800"/>
            <a:ext cx="6883400" cy="64262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sz="2400" dirty="0"/>
              <a:t>Давайте поговорим о них подробнее.</a:t>
            </a:r>
            <a:endParaRPr lang="en-GB" sz="2400" dirty="0"/>
          </a:p>
          <a:p>
            <a:pPr marL="0" indent="0">
              <a:buNone/>
            </a:pPr>
            <a:r>
              <a:rPr lang="ru-RU" sz="2400" dirty="0"/>
              <a:t>Проблема первая связана с несбалансированными выборками.</a:t>
            </a:r>
            <a:endParaRPr lang="en-GB" sz="2400" dirty="0"/>
          </a:p>
          <a:p>
            <a:pPr marL="0" indent="0">
              <a:buNone/>
            </a:pPr>
            <a:r>
              <a:rPr lang="ru-RU" sz="2400" dirty="0"/>
              <a:t>Давайте рассмотрим простой пример.</a:t>
            </a:r>
            <a:endParaRPr lang="en-GB" sz="2400" dirty="0"/>
          </a:p>
          <a:p>
            <a:pPr marL="0" indent="0">
              <a:buNone/>
            </a:pPr>
            <a:r>
              <a:rPr lang="ru-RU" sz="2400" dirty="0"/>
              <a:t>Пусть в выборке 1000 объектов, из них 950 относится к классу −1, и 50 — к классу +1.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 </a:t>
            </a:r>
          </a:p>
          <a:p>
            <a:pPr marL="0" indent="0">
              <a:buNone/>
            </a:pPr>
            <a:r>
              <a:rPr lang="ru-RU" sz="2400" dirty="0"/>
              <a:t>И при этом рассмотрим константный алгоритм </a:t>
            </a:r>
            <a:r>
              <a:rPr lang="en-GB" sz="2400" dirty="0"/>
              <a:t>a</a:t>
            </a:r>
            <a:r>
              <a:rPr lang="ru-RU" sz="2400" dirty="0"/>
              <a:t>(</a:t>
            </a:r>
            <a:r>
              <a:rPr lang="en-GB" sz="2400" dirty="0"/>
              <a:t>x</a:t>
            </a:r>
            <a:r>
              <a:rPr lang="ru-RU" sz="2400" dirty="0"/>
              <a:t>), который на всех объектах, абсолютно всех объектах возвращает ответ −1.</a:t>
            </a:r>
            <a:endParaRPr lang="en-GB" sz="2400" dirty="0"/>
          </a:p>
          <a:p>
            <a:pPr marL="0" indent="0">
              <a:buNone/>
            </a:pPr>
            <a:r>
              <a:rPr lang="ru-RU" sz="2400" dirty="0"/>
              <a:t>Этот алгоритм бесполезен, не имеет смысла его использовать ни в каких задачах.</a:t>
            </a:r>
            <a:endParaRPr lang="en-GB" sz="2400" dirty="0"/>
          </a:p>
          <a:p>
            <a:pPr marL="0" indent="0">
              <a:buNone/>
            </a:pPr>
            <a:r>
              <a:rPr lang="ru-RU" sz="2400" dirty="0"/>
              <a:t>Он не восстанавливает никакие закономерности в данных.</a:t>
            </a:r>
            <a:endParaRPr lang="en-GB" sz="2400" dirty="0"/>
          </a:p>
          <a:p>
            <a:pPr marL="0" indent="0">
              <a:buNone/>
            </a:pPr>
            <a:r>
              <a:rPr lang="ru-RU" sz="2400" dirty="0"/>
              <a:t>При этом его доля верных ответов на данной выборке будет равна 0,95 или 95 %.</a:t>
            </a:r>
            <a:endParaRPr lang="en-GB" sz="2400" dirty="0"/>
          </a:p>
          <a:p>
            <a:pPr marL="0" indent="0">
              <a:buNone/>
            </a:pPr>
            <a:r>
              <a:rPr lang="ru-RU" sz="2400" dirty="0"/>
              <a:t>Это очень много, но не соответствует нашим ожиданиям.</a:t>
            </a:r>
            <a:endParaRPr lang="en-GB" sz="2400" dirty="0"/>
          </a:p>
          <a:p>
            <a:pPr marL="0" indent="0">
              <a:buNone/>
            </a:pPr>
            <a:r>
              <a:rPr lang="ru-RU" sz="2400" dirty="0"/>
              <a:t>Понятно, что проблема именно в несбалансированности.</a:t>
            </a:r>
            <a:endParaRPr lang="en-GB" sz="2400" dirty="0"/>
          </a:p>
          <a:p>
            <a:pPr marL="0" indent="0">
              <a:buNone/>
            </a:pPr>
            <a:r>
              <a:rPr lang="ru-RU" sz="2400" dirty="0"/>
              <a:t>В том, что одного из классов сильно больше, чем другого.</a:t>
            </a:r>
            <a:endParaRPr lang="en-GB" sz="2400" dirty="0"/>
          </a:p>
          <a:p>
            <a:pPr marL="0" indent="0">
              <a:buNone/>
            </a:pPr>
            <a:r>
              <a:rPr lang="en-GB" sz="2400" dirty="0"/>
              <a:t> </a:t>
            </a:r>
          </a:p>
          <a:p>
            <a:pPr marL="0" indent="0">
              <a:buNone/>
            </a:pPr>
            <a:r>
              <a:rPr lang="ru-RU" sz="2400" dirty="0"/>
              <a:t>Чтобы бороться с этой проблемой,</a:t>
            </a:r>
            <a:r>
              <a:rPr lang="en-GB" sz="2400" dirty="0"/>
              <a:t> </a:t>
            </a:r>
            <a:r>
              <a:rPr lang="ru-RU" sz="2400" dirty="0" smtClean="0"/>
              <a:t>имеет </a:t>
            </a:r>
            <a:r>
              <a:rPr lang="ru-RU" sz="2400" dirty="0"/>
              <a:t>смысл измерять долю объектов самого крупного класса в данной выборке.</a:t>
            </a:r>
            <a:endParaRPr lang="en-GB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9600"/>
            <a:ext cx="5517309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14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19700" y="762000"/>
            <a:ext cx="6883400" cy="584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/>
              <a:t>Обозначим это через </a:t>
            </a:r>
            <a:r>
              <a:rPr lang="en-GB" sz="2000" dirty="0"/>
              <a:t>q</a:t>
            </a:r>
            <a:r>
              <a:rPr lang="ru-RU" sz="2000" dirty="0"/>
              <a:t>₀.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В нашем случае самый крупный класс — это −1, и доля объектов этого класса равняется как раз 95 %.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Это означает, что доля правильных ответов для разумных классификаторов </a:t>
            </a:r>
            <a:r>
              <a:rPr lang="ru-RU" sz="2000" dirty="0" smtClean="0"/>
              <a:t>будет</a:t>
            </a:r>
            <a:r>
              <a:rPr lang="en-GB" sz="2000" dirty="0" smtClean="0"/>
              <a:t> </a:t>
            </a:r>
            <a:r>
              <a:rPr lang="ru-RU" sz="2000" dirty="0" smtClean="0"/>
              <a:t>лежать </a:t>
            </a:r>
            <a:r>
              <a:rPr lang="ru-RU" sz="2000" dirty="0"/>
              <a:t>в интервале от </a:t>
            </a:r>
            <a:r>
              <a:rPr lang="en-GB" sz="2000" dirty="0"/>
              <a:t>q</a:t>
            </a:r>
            <a:r>
              <a:rPr lang="ru-RU" sz="2000" dirty="0"/>
              <a:t>₀ до 1, от 0,95 до 1, а не от 1/2 до 1, как мы могли бы ожидать в случае с бинарной классификацией.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Еще раз совет на случай, если вы настроили некоторый классификатор и получили большую долю верных ответов — посмотрите на баланс классов.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Возможно, дело не в том, что вы построили хороший классификатор, а в </a:t>
            </a:r>
            <a:r>
              <a:rPr lang="ru-RU" sz="2000" dirty="0" smtClean="0"/>
              <a:t>том, что </a:t>
            </a:r>
            <a:r>
              <a:rPr lang="ru-RU" sz="2000" dirty="0"/>
              <a:t>просто одного из классов сильно больше, чем </a:t>
            </a:r>
            <a:r>
              <a:rPr lang="ru-RU" sz="2000" dirty="0" smtClean="0"/>
              <a:t>другого, и </a:t>
            </a:r>
            <a:r>
              <a:rPr lang="ru-RU" sz="2000" dirty="0"/>
              <a:t>из-за этого легко получить </a:t>
            </a:r>
            <a:r>
              <a:rPr lang="ru-RU" sz="2000" dirty="0" smtClean="0"/>
              <a:t>ложную высокую </a:t>
            </a:r>
            <a:r>
              <a:rPr lang="ru-RU" sz="2000" dirty="0"/>
              <a:t>долю верных ответов.</a:t>
            </a:r>
            <a:endParaRPr lang="en-GB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893" y="352360"/>
            <a:ext cx="4878808" cy="234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269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7000" y="177800"/>
            <a:ext cx="8166100" cy="668020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sz="2000" dirty="0"/>
              <a:t>Вторая проблема, которая имеется в доле верных ответов — это то, что она никак не учитывает разные цены разных типов ошибок, тогда как цены действительно могут быть разными.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  <a:r>
              <a:rPr lang="ru-RU" sz="2000" dirty="0"/>
              <a:t>Давайте разберем простой пример.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  <a:r>
              <a:rPr lang="ru-RU" sz="2000" dirty="0"/>
              <a:t>Рассмотрим задачу кредитного </a:t>
            </a:r>
            <a:r>
              <a:rPr lang="ru-RU" sz="2000" dirty="0" err="1"/>
              <a:t>скоринга</a:t>
            </a:r>
            <a:r>
              <a:rPr lang="ru-RU" sz="2000" dirty="0"/>
              <a:t>, в которой нужно для клиента банка, который просит кредит, понять, выдавать ему кредит или не выдавать, вернет он этот кредит или не вернет.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И представим, что у нас есть две модели.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Первая модель говорит, что нужно выдать кредит ста клиентам. При этом если мы их выдадим, то из них 80 вернут деньги, а 20 не вернут.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Вторая модель более консервативная.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Она говорит, что нужно выдать кредит всего 50 клиентам, и если мы это сделаем,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то из них 48 вернут кредит и всего 2 не вернут.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Непонятно, какая из этих моделей лучше.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Вторая модель более консервативная.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Если мы воспользуемся ей, то практически все клиенты вернут </a:t>
            </a:r>
            <a:r>
              <a:rPr lang="ru-RU" sz="2000" dirty="0" smtClean="0"/>
              <a:t>кредиты,</a:t>
            </a:r>
            <a:r>
              <a:rPr lang="en-GB" sz="2000" dirty="0" smtClean="0"/>
              <a:t> </a:t>
            </a:r>
            <a:r>
              <a:rPr lang="ru-RU" sz="2000" dirty="0" smtClean="0"/>
              <a:t>но </a:t>
            </a:r>
            <a:r>
              <a:rPr lang="ru-RU" sz="2000" dirty="0"/>
              <a:t>при этом многим мы кредиты не дадим, хотя они вернули бы </a:t>
            </a:r>
            <a:r>
              <a:rPr lang="ru-RU" sz="2000" dirty="0" smtClean="0"/>
              <a:t>деньги.</a:t>
            </a:r>
            <a:r>
              <a:rPr lang="en-GB" sz="2000" dirty="0" smtClean="0"/>
              <a:t> </a:t>
            </a:r>
            <a:r>
              <a:rPr lang="ru-RU" sz="2000" dirty="0" smtClean="0"/>
              <a:t>Мы </a:t>
            </a:r>
            <a:r>
              <a:rPr lang="ru-RU" sz="2000" dirty="0"/>
              <a:t>не заработаем.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Первая модель рискует сильнее, она выдает кредиты большему количеству человек,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мы заработаем больше, но при этом и будут некоторые потери, связанные с тем, что 20 клиентов кредит не вернут.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pPr marL="0" indent="0">
              <a:buNone/>
            </a:pPr>
            <a:r>
              <a:rPr lang="ru-RU" sz="2000" dirty="0"/>
              <a:t>И в зависимости от того, каковы потери от невозврата кредита, можно отдать предпочтение либо одной модели, либо другой.</a:t>
            </a:r>
            <a:endParaRPr lang="en-GB" sz="2000" dirty="0"/>
          </a:p>
          <a:p>
            <a:pPr marL="0" indent="0">
              <a:buNone/>
            </a:pPr>
            <a:r>
              <a:rPr lang="ru-RU" sz="2000" dirty="0"/>
              <a:t>Таким образом, нужны какие-то дополнительные метрики </a:t>
            </a:r>
            <a:r>
              <a:rPr lang="ru-RU" sz="2000" dirty="0" smtClean="0"/>
              <a:t>качества,</a:t>
            </a:r>
            <a:r>
              <a:rPr lang="en-GB" sz="2000" dirty="0" smtClean="0"/>
              <a:t> </a:t>
            </a:r>
            <a:r>
              <a:rPr lang="ru-RU" sz="2000" dirty="0" smtClean="0"/>
              <a:t>которые </a:t>
            </a:r>
            <a:r>
              <a:rPr lang="ru-RU" sz="2000" dirty="0"/>
              <a:t>позволяют учесть цену той или иной ошибки.</a:t>
            </a:r>
            <a:endParaRPr lang="en-GB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" y="0"/>
            <a:ext cx="5674611" cy="40552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887" y="4337067"/>
            <a:ext cx="4376737" cy="2239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268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84800" y="203200"/>
            <a:ext cx="6705600" cy="6451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 smtClean="0"/>
              <a:t>Как видите, </a:t>
            </a:r>
            <a:r>
              <a:rPr lang="ru-RU" dirty="0"/>
              <a:t>цены ошибок действительно могут быть разные.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 </a:t>
            </a:r>
          </a:p>
          <a:p>
            <a:pPr marL="0" indent="0">
              <a:buNone/>
            </a:pPr>
            <a:r>
              <a:rPr lang="ru-RU" dirty="0"/>
              <a:t>Например, в случае с кредитным </a:t>
            </a:r>
            <a:r>
              <a:rPr lang="ru-RU" dirty="0" err="1"/>
              <a:t>скорингом</a:t>
            </a:r>
            <a:r>
              <a:rPr lang="ru-RU" dirty="0"/>
              <a:t> непонятно, что лучше: выдать кредит плохому клиенту, который не вернёт кредит, или не выдать кредит хорошему клиенту, который мог бы вернуть этот кредит.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 </a:t>
            </a:r>
          </a:p>
          <a:p>
            <a:pPr marL="0" indent="0">
              <a:buNone/>
            </a:pPr>
            <a:r>
              <a:rPr lang="ru-RU" dirty="0"/>
              <a:t>То, какая ошибка лучше или хуже, какая важнее, какая нет,</a:t>
            </a:r>
            <a:r>
              <a:rPr lang="en-GB" dirty="0"/>
              <a:t> </a:t>
            </a:r>
            <a:r>
              <a:rPr lang="ru-RU" dirty="0"/>
              <a:t>зависит от конкретной стратегии банка.  </a:t>
            </a:r>
          </a:p>
          <a:p>
            <a:pPr marL="0" indent="0">
              <a:buNone/>
            </a:pPr>
            <a:r>
              <a:rPr lang="ru-RU" dirty="0"/>
              <a:t>Цена этой ошибки может варьироваться. </a:t>
            </a:r>
          </a:p>
          <a:p>
            <a:pPr marL="0" indent="0">
              <a:buNone/>
            </a:pPr>
            <a:r>
              <a:rPr lang="ru-RU" dirty="0"/>
              <a:t>Доля верных ответов неспособна учитывать цены разных ошибок.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670" y="111658"/>
            <a:ext cx="5143529" cy="277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274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4100" y="203200"/>
            <a:ext cx="7226300" cy="6451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400" dirty="0"/>
              <a:t>Чтобы рассуждать о том, у какой ошибки какая </a:t>
            </a:r>
            <a:r>
              <a:rPr lang="ru-RU" sz="1400" dirty="0" smtClean="0"/>
              <a:t>цена, </a:t>
            </a:r>
            <a:r>
              <a:rPr lang="ru-RU" sz="1400" dirty="0"/>
              <a:t>удобно ввести матрицу ошибок, которая производит некоторую классификацию типов ошибок</a:t>
            </a:r>
            <a:r>
              <a:rPr lang="ru-RU" sz="1400" dirty="0" smtClean="0"/>
              <a:t>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Она состоит из двух строк и двух столбцов</a:t>
            </a:r>
            <a:r>
              <a:rPr lang="ru-RU" sz="1400" dirty="0" smtClean="0"/>
              <a:t>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Строка зависит от того, какой ответ выдаёт наш алгоритм, наша модель.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Первая строка соответствует объектам, которых наша модель относит к классу +1.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Вторая строка соответствует объектам, которых наша модель относит к классу -1</a:t>
            </a:r>
            <a:r>
              <a:rPr lang="ru-RU" sz="1400" dirty="0" smtClean="0"/>
              <a:t>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Столбец зависит от того, к какому классу на самом деле относится объект.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Если объект относится к классу 1, он попадает в первый столбец.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Если объект относится к классу -1, он попадает во второй столбец</a:t>
            </a:r>
            <a:r>
              <a:rPr lang="ru-RU" sz="1400" dirty="0" smtClean="0"/>
              <a:t>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Когда алгоритм относит объект к классу +1, будем говорить, что алгоритм срабатывает, он делает срабатывание</a:t>
            </a:r>
            <a:r>
              <a:rPr lang="ru-RU" sz="1400" dirty="0" smtClean="0"/>
              <a:t>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Итак, если алгоритм сработал, отнёс объект к классу +1, и объект действительно относился к классу +1, это верное срабатывание или </a:t>
            </a:r>
            <a:r>
              <a:rPr lang="en-GB" sz="1400" dirty="0"/>
              <a:t>True Positive</a:t>
            </a:r>
            <a:r>
              <a:rPr lang="ru-RU" sz="1400" dirty="0" smtClean="0"/>
              <a:t>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Если алгоритм сработал, но объект не относился к первому классу, на самом деле он из класса -1, то это ложное срабатывание или </a:t>
            </a:r>
            <a:r>
              <a:rPr lang="en-GB" sz="1400" dirty="0"/>
              <a:t>False Positive</a:t>
            </a:r>
            <a:r>
              <a:rPr lang="ru-RU" sz="1400" dirty="0" smtClean="0"/>
              <a:t>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Если алгоритм выдаёт ответ -1, будем говорить, что он пропускает объект</a:t>
            </a:r>
            <a:r>
              <a:rPr lang="ru-RU" sz="1400" dirty="0" smtClean="0"/>
              <a:t>.</a:t>
            </a:r>
            <a:endParaRPr lang="en-GB" sz="1400" dirty="0"/>
          </a:p>
          <a:p>
            <a:pPr marL="0" indent="0">
              <a:buNone/>
            </a:pPr>
            <a:r>
              <a:rPr lang="ru-RU" sz="1400" dirty="0"/>
              <a:t>Итак, если имеет место пропуск, но при этом объект относится к классу 1,</a:t>
            </a:r>
            <a:r>
              <a:rPr lang="en-GB" sz="1400" dirty="0"/>
              <a:t> </a:t>
            </a:r>
            <a:r>
              <a:rPr lang="ru-RU" sz="1400" dirty="0"/>
              <a:t>то это ложный пропуск или </a:t>
            </a:r>
            <a:r>
              <a:rPr lang="ru-RU" sz="1400" dirty="0" err="1"/>
              <a:t>False</a:t>
            </a:r>
            <a:r>
              <a:rPr lang="ru-RU" sz="1400" dirty="0"/>
              <a:t> </a:t>
            </a:r>
            <a:r>
              <a:rPr lang="ru-RU" sz="1400" dirty="0" err="1"/>
              <a:t>Negative</a:t>
            </a:r>
            <a:r>
              <a:rPr lang="ru-RU" sz="1400" dirty="0"/>
              <a:t>.  </a:t>
            </a:r>
          </a:p>
          <a:p>
            <a:pPr marL="0" indent="0">
              <a:buNone/>
            </a:pPr>
            <a:r>
              <a:rPr lang="ru-RU" sz="1400" dirty="0"/>
              <a:t>Если же алгоритм пропускает объект, и, действительно,</a:t>
            </a:r>
          </a:p>
          <a:p>
            <a:pPr marL="0" indent="0">
              <a:buNone/>
            </a:pPr>
            <a:r>
              <a:rPr lang="ru-RU" sz="1400" dirty="0"/>
              <a:t>этот объект относится к классу -1, то это верный пропуск или </a:t>
            </a:r>
            <a:r>
              <a:rPr lang="ru-RU" sz="1400" dirty="0" err="1"/>
              <a:t>True</a:t>
            </a:r>
            <a:r>
              <a:rPr lang="ru-RU" sz="1400" dirty="0"/>
              <a:t> </a:t>
            </a:r>
            <a:r>
              <a:rPr lang="ru-RU" sz="1400" dirty="0" err="1"/>
              <a:t>Negative</a:t>
            </a:r>
            <a:r>
              <a:rPr lang="ru-RU" sz="1400" dirty="0" smtClean="0"/>
              <a:t>.</a:t>
            </a:r>
            <a:endParaRPr lang="ru-RU" sz="1400" dirty="0"/>
          </a:p>
          <a:p>
            <a:pPr marL="0" indent="0">
              <a:buNone/>
            </a:pPr>
            <a:r>
              <a:rPr lang="ru-RU" sz="1400" dirty="0"/>
              <a:t>Таким образом, у нас есть два вида ошибок: ложные срабатывания и ложные пропуски.</a:t>
            </a:r>
          </a:p>
          <a:p>
            <a:pPr marL="0" indent="0">
              <a:buNone/>
            </a:pPr>
            <a:r>
              <a:rPr lang="ru-RU" sz="1400" dirty="0"/>
              <a:t>И для каждой из них нужна своя метрика качества, чтобы как-то измерить, какое количество таких ошибок мы </a:t>
            </a:r>
            <a:r>
              <a:rPr lang="ru-RU" sz="1400" dirty="0" smtClean="0"/>
              <a:t>допускаем</a:t>
            </a:r>
            <a:r>
              <a:rPr lang="ru-RU" sz="1400" dirty="0"/>
              <a:t>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96" y="1000124"/>
            <a:ext cx="5012628" cy="3200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057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6328847"/>
              </p:ext>
            </p:extLst>
          </p:nvPr>
        </p:nvGraphicFramePr>
        <p:xfrm>
          <a:off x="285749" y="148164"/>
          <a:ext cx="6943726" cy="29665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71863"/>
                <a:gridCol w="3471863"/>
              </a:tblGrid>
              <a:tr h="1483255">
                <a:tc>
                  <a:txBody>
                    <a:bodyPr/>
                    <a:lstStyle/>
                    <a:p>
                      <a:pPr lvl="1" algn="ctr"/>
                      <a:r>
                        <a:rPr lang="en-US" b="1" dirty="0" smtClean="0"/>
                        <a:t>True</a:t>
                      </a:r>
                      <a:r>
                        <a:rPr lang="en-US" b="1" baseline="0" dirty="0" smtClean="0"/>
                        <a:t> Positive (TP)</a:t>
                      </a:r>
                      <a:r>
                        <a:rPr lang="en-US" baseline="0" dirty="0" smtClean="0"/>
                        <a:t/>
                      </a:r>
                      <a:br>
                        <a:rPr lang="en-US" baseline="0" dirty="0" smtClean="0"/>
                      </a:br>
                      <a:r>
                        <a:rPr lang="en-US" baseline="0" dirty="0" smtClean="0"/>
                        <a:t/>
                      </a:r>
                      <a:br>
                        <a:rPr lang="en-US" baseline="0" dirty="0" smtClean="0"/>
                      </a:br>
                      <a:r>
                        <a:rPr lang="ru-RU" baseline="0" dirty="0" smtClean="0"/>
                        <a:t>Объекты класса (+), которые алгоритм отнес к классу (-)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45720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 smtClean="0"/>
                        <a:t>False Positive (FN)</a:t>
                      </a:r>
                      <a:r>
                        <a:rPr lang="en-US" baseline="0" dirty="0" smtClean="0"/>
                        <a:t/>
                      </a:r>
                      <a:br>
                        <a:rPr lang="en-US" baseline="0" dirty="0" smtClean="0"/>
                      </a:br>
                      <a:r>
                        <a:rPr lang="en-US" baseline="0" dirty="0" smtClean="0"/>
                        <a:t/>
                      </a:r>
                      <a:br>
                        <a:rPr lang="en-US" baseline="0" dirty="0" smtClean="0"/>
                      </a:br>
                      <a:r>
                        <a:rPr lang="ru-RU" baseline="0" dirty="0" smtClean="0"/>
                        <a:t>Объекты класса (-), которые алгоритм отнес к классу</a:t>
                      </a:r>
                      <a:r>
                        <a:rPr lang="en-US" baseline="0" dirty="0" smtClean="0"/>
                        <a:t> (+)</a:t>
                      </a:r>
                      <a:endParaRPr lang="en-US" dirty="0" smtClean="0"/>
                    </a:p>
                  </a:txBody>
                  <a:tcPr anchor="ctr"/>
                </a:tc>
              </a:tr>
              <a:tr h="1483255">
                <a:tc>
                  <a:txBody>
                    <a:bodyPr/>
                    <a:lstStyle/>
                    <a:p>
                      <a:pPr marL="45720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 smtClean="0"/>
                        <a:t>False Negative (FN)</a:t>
                      </a:r>
                      <a:r>
                        <a:rPr lang="en-US" baseline="0" dirty="0" smtClean="0"/>
                        <a:t/>
                      </a:r>
                      <a:br>
                        <a:rPr lang="en-US" baseline="0" dirty="0" smtClean="0"/>
                      </a:br>
                      <a:r>
                        <a:rPr lang="en-US" baseline="0" dirty="0" smtClean="0"/>
                        <a:t/>
                      </a:r>
                      <a:br>
                        <a:rPr lang="en-US" baseline="0" dirty="0" smtClean="0"/>
                      </a:br>
                      <a:r>
                        <a:rPr lang="ru-RU" baseline="0" dirty="0" smtClean="0"/>
                        <a:t>Объекты класса (+), которые алгоритм отнес к классу (-)</a:t>
                      </a:r>
                      <a:endParaRPr lang="en-US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45720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 smtClean="0"/>
                        <a:t>True Negative (FN)</a:t>
                      </a:r>
                      <a:r>
                        <a:rPr lang="en-US" baseline="0" dirty="0" smtClean="0"/>
                        <a:t/>
                      </a:r>
                      <a:br>
                        <a:rPr lang="en-US" baseline="0" dirty="0" smtClean="0"/>
                      </a:br>
                      <a:r>
                        <a:rPr lang="en-US" baseline="0" dirty="0" smtClean="0"/>
                        <a:t/>
                      </a:r>
                      <a:br>
                        <a:rPr lang="en-US" baseline="0" dirty="0" smtClean="0"/>
                      </a:br>
                      <a:r>
                        <a:rPr lang="ru-RU" baseline="0" dirty="0" smtClean="0"/>
                        <a:t>Объекты класса</a:t>
                      </a:r>
                      <a:r>
                        <a:rPr lang="en-US" baseline="0" dirty="0" smtClean="0"/>
                        <a:t> (-)</a:t>
                      </a:r>
                      <a:r>
                        <a:rPr lang="ru-RU" baseline="0" dirty="0" smtClean="0"/>
                        <a:t>, которые алгоритм отнес к классу</a:t>
                      </a:r>
                      <a:r>
                        <a:rPr lang="en-US" baseline="0" dirty="0" smtClean="0"/>
                        <a:t> (-)</a:t>
                      </a:r>
                      <a:endParaRPr lang="en-US" dirty="0" smtClean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1731866"/>
              </p:ext>
            </p:extLst>
          </p:nvPr>
        </p:nvGraphicFramePr>
        <p:xfrm>
          <a:off x="4007643" y="3724274"/>
          <a:ext cx="6443663" cy="284929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07357"/>
                <a:gridCol w="2296472"/>
                <a:gridCol w="2439834"/>
              </a:tblGrid>
              <a:tr h="504760">
                <a:tc>
                  <a:txBody>
                    <a:bodyPr/>
                    <a:lstStyle/>
                    <a:p>
                      <a:pPr lvl="1" algn="ctr"/>
                      <a:endParaRPr lang="en-US" sz="2400" dirty="0"/>
                    </a:p>
                  </a:txBody>
                  <a:tcPr marL="72000" marR="72000" anchor="ctr"/>
                </a:tc>
                <a:tc>
                  <a:txBody>
                    <a:bodyPr/>
                    <a:lstStyle/>
                    <a:p>
                      <a:pPr lvl="1" algn="ctr"/>
                      <a:r>
                        <a:rPr lang="en-US" sz="2400" i="1" dirty="0" smtClean="0"/>
                        <a:t>y</a:t>
                      </a:r>
                      <a:r>
                        <a:rPr lang="en-US" sz="2400" i="1" baseline="0" dirty="0" smtClean="0"/>
                        <a:t> </a:t>
                      </a:r>
                      <a:r>
                        <a:rPr lang="en-US" sz="2400" i="1" dirty="0" smtClean="0"/>
                        <a:t>= 1</a:t>
                      </a:r>
                      <a:endParaRPr lang="en-US" sz="2400" i="1" dirty="0"/>
                    </a:p>
                  </a:txBody>
                  <a:tcPr marL="72000" marR="72000" anchor="ctr"/>
                </a:tc>
                <a:tc>
                  <a:txBody>
                    <a:bodyPr/>
                    <a:lstStyle/>
                    <a:p>
                      <a:pPr marL="45720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i="1" dirty="0" smtClean="0"/>
                        <a:t>y</a:t>
                      </a:r>
                      <a:r>
                        <a:rPr lang="en-US" sz="2400" i="1" baseline="0" dirty="0" smtClean="0"/>
                        <a:t> </a:t>
                      </a:r>
                      <a:r>
                        <a:rPr lang="en-US" sz="2400" i="1" dirty="0" smtClean="0"/>
                        <a:t>= 0</a:t>
                      </a:r>
                    </a:p>
                  </a:txBody>
                  <a:tcPr marL="72000" marR="72000" anchor="ctr"/>
                </a:tc>
              </a:tr>
              <a:tr h="1152591">
                <a:tc>
                  <a:txBody>
                    <a:bodyPr/>
                    <a:lstStyle/>
                    <a:p>
                      <a:pPr marL="45720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i="1" baseline="0" dirty="0" smtClean="0"/>
                        <a:t>a(x) </a:t>
                      </a:r>
                      <a:r>
                        <a:rPr lang="en-US" sz="2400" i="1" dirty="0" smtClean="0"/>
                        <a:t>= 1</a:t>
                      </a:r>
                    </a:p>
                    <a:p>
                      <a:pPr lvl="1" algn="ctr"/>
                      <a:endParaRPr lang="en-US" sz="2400" i="1" dirty="0"/>
                    </a:p>
                  </a:txBody>
                  <a:tcPr marL="72000" marR="72000" anchor="ctr"/>
                </a:tc>
                <a:tc>
                  <a:txBody>
                    <a:bodyPr/>
                    <a:lstStyle/>
                    <a:p>
                      <a:pPr lvl="1" algn="ctr"/>
                      <a:r>
                        <a:rPr lang="en-US" sz="3600" baseline="0" dirty="0" smtClean="0"/>
                        <a:t>0</a:t>
                      </a:r>
                      <a:endParaRPr lang="en-US" sz="3600" dirty="0"/>
                    </a:p>
                  </a:txBody>
                  <a:tcPr marL="72000" marR="72000" anchor="ctr"/>
                </a:tc>
                <a:tc>
                  <a:txBody>
                    <a:bodyPr/>
                    <a:lstStyle/>
                    <a:p>
                      <a:pPr marL="45720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aseline="0" dirty="0" smtClean="0"/>
                        <a:t>0</a:t>
                      </a:r>
                      <a:endParaRPr lang="en-US" sz="3200" dirty="0" smtClean="0"/>
                    </a:p>
                  </a:txBody>
                  <a:tcPr marL="72000" marR="72000" anchor="ctr"/>
                </a:tc>
              </a:tr>
              <a:tr h="1191944">
                <a:tc>
                  <a:txBody>
                    <a:bodyPr/>
                    <a:lstStyle/>
                    <a:p>
                      <a:pPr marL="45720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i="1" baseline="0" dirty="0" smtClean="0"/>
                        <a:t>a(x) </a:t>
                      </a:r>
                      <a:r>
                        <a:rPr lang="en-US" sz="2400" i="1" dirty="0" smtClean="0"/>
                        <a:t>= 0</a:t>
                      </a:r>
                    </a:p>
                    <a:p>
                      <a:pPr marL="45720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i="1" dirty="0" smtClean="0"/>
                    </a:p>
                  </a:txBody>
                  <a:tcPr marL="72000" marR="72000" anchor="ctr"/>
                </a:tc>
                <a:tc>
                  <a:txBody>
                    <a:bodyPr/>
                    <a:lstStyle/>
                    <a:p>
                      <a:pPr marL="45720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3200" baseline="0" dirty="0" smtClean="0"/>
                        <a:t>2</a:t>
                      </a:r>
                      <a:r>
                        <a:rPr lang="en-US" sz="3200" baseline="0" dirty="0" smtClean="0"/>
                        <a:t>5</a:t>
                      </a:r>
                      <a:endParaRPr lang="en-US" sz="3200" dirty="0" smtClean="0"/>
                    </a:p>
                  </a:txBody>
                  <a:tcPr marL="72000" marR="72000" anchor="ctr"/>
                </a:tc>
                <a:tc>
                  <a:txBody>
                    <a:bodyPr/>
                    <a:lstStyle/>
                    <a:p>
                      <a:pPr marL="45720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aseline="0" dirty="0" smtClean="0"/>
                        <a:t>10</a:t>
                      </a:r>
                      <a:r>
                        <a:rPr lang="ru-RU" sz="3200" baseline="0" dirty="0" smtClean="0"/>
                        <a:t>5</a:t>
                      </a:r>
                      <a:r>
                        <a:rPr lang="en-US" sz="3200" baseline="0" dirty="0" smtClean="0"/>
                        <a:t>0</a:t>
                      </a:r>
                      <a:endParaRPr lang="en-US" sz="3200" dirty="0" smtClean="0"/>
                    </a:p>
                  </a:txBody>
                  <a:tcPr marL="72000" marR="7200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8470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1952</TotalTime>
  <Words>585</Words>
  <Application>Microsoft Macintosh PowerPoint</Application>
  <PresentationFormat>Widescreen</PresentationFormat>
  <Paragraphs>197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Nonna Shakhova</dc:creator>
  <cp:lastModifiedBy>Nonna Shakhova</cp:lastModifiedBy>
  <cp:revision>18</cp:revision>
  <dcterms:created xsi:type="dcterms:W3CDTF">2018-01-27T22:36:05Z</dcterms:created>
  <dcterms:modified xsi:type="dcterms:W3CDTF">2018-01-29T14:46:37Z</dcterms:modified>
</cp:coreProperties>
</file>

<file path=docProps/thumbnail.jpeg>
</file>